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2" r:id="rId9"/>
    <p:sldId id="265" r:id="rId10"/>
    <p:sldId id="267" r:id="rId11"/>
    <p:sldId id="266" r:id="rId12"/>
    <p:sldId id="268" r:id="rId13"/>
    <p:sldId id="270" r:id="rId14"/>
    <p:sldId id="27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09AB2-CA86-427E-A4A1-F35FACCF695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ECDDA-5CEB-470D-8021-6E17857CCDB8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1189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09AB2-CA86-427E-A4A1-F35FACCF695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ECDDA-5CEB-470D-8021-6E17857CC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377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09AB2-CA86-427E-A4A1-F35FACCF695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ECDDA-5CEB-470D-8021-6E17857CCDB8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5515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09AB2-CA86-427E-A4A1-F35FACCF695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ECDDA-5CEB-470D-8021-6E17857CC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950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09AB2-CA86-427E-A4A1-F35FACCF695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ECDDA-5CEB-470D-8021-6E17857CC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245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09AB2-CA86-427E-A4A1-F35FACCF695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ECDDA-5CEB-470D-8021-6E17857CC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268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09AB2-CA86-427E-A4A1-F35FACCF695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ECDDA-5CEB-470D-8021-6E17857CC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779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9009AB2-CA86-427E-A4A1-F35FACCF695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49ECDDA-5CEB-470D-8021-6E17857CC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931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09AB2-CA86-427E-A4A1-F35FACCF695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ECDDA-5CEB-470D-8021-6E17857CC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183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09AB2-CA86-427E-A4A1-F35FACCF695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ECDDA-5CEB-470D-8021-6E17857CC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669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09AB2-CA86-427E-A4A1-F35FACCF695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ECDDA-5CEB-470D-8021-6E17857CC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807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9009AB2-CA86-427E-A4A1-F35FACCF695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49ECDDA-5CEB-470D-8021-6E17857CCDB8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6911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40+ Welcome Sign Different Languages Stock Photos, Pictures &amp; Royalty-Free  Images - i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597" y="165463"/>
            <a:ext cx="10255523" cy="6149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1929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22680" y="2196856"/>
            <a:ext cx="1043161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Parent workshop – Multiplication and Times Tables</a:t>
            </a:r>
            <a:endParaRPr lang="en-US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052" name="Picture 4" descr="Return to the homep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80" y="4569337"/>
            <a:ext cx="1391871" cy="1380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Welcome to DCAT - Diocese of Chichester Academy Tru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9272" y="4212085"/>
            <a:ext cx="4429125" cy="209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Times Tables Rock Stars: Pla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32" y="4474022"/>
            <a:ext cx="2905125" cy="1571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4985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/>
              <a:t>Workshop aims</a:t>
            </a:r>
            <a:endParaRPr lang="en-GB" sz="7200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 smtClean="0"/>
              <a:t>- National expectations for number facts and times tables (years one to six)</a:t>
            </a:r>
          </a:p>
          <a:p>
            <a:r>
              <a:rPr lang="en-GB" sz="3200" dirty="0" smtClean="0"/>
              <a:t>- Year 4 Multiplication Check (MTC)</a:t>
            </a:r>
          </a:p>
          <a:p>
            <a:r>
              <a:rPr lang="en-GB" sz="3200" dirty="0" smtClean="0"/>
              <a:t>- Teaching of multiplication and times tables at school</a:t>
            </a:r>
          </a:p>
          <a:p>
            <a:r>
              <a:rPr lang="en-GB" sz="3200" dirty="0" smtClean="0"/>
              <a:t>- How to best support your child at school</a:t>
            </a:r>
          </a:p>
          <a:p>
            <a:r>
              <a:rPr lang="en-GB" sz="3200" dirty="0" smtClean="0"/>
              <a:t>- Useful resources</a:t>
            </a:r>
          </a:p>
          <a:p>
            <a:r>
              <a:rPr lang="en-GB" sz="3200" dirty="0" smtClean="0"/>
              <a:t>- Questions</a:t>
            </a:r>
          </a:p>
        </p:txBody>
      </p:sp>
    </p:spTree>
    <p:extLst>
      <p:ext uri="{BB962C8B-B14F-4D97-AF65-F5344CB8AC3E}">
        <p14:creationId xmlns:p14="http://schemas.microsoft.com/office/powerpoint/2010/main" val="698133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/>
              <a:t>National Expectations</a:t>
            </a:r>
            <a:endParaRPr lang="en-GB" sz="7200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5233705"/>
              </p:ext>
            </p:extLst>
          </p:nvPr>
        </p:nvGraphicFramePr>
        <p:xfrm>
          <a:off x="580571" y="1851777"/>
          <a:ext cx="11248572" cy="41426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6286">
                  <a:extLst>
                    <a:ext uri="{9D8B030D-6E8A-4147-A177-3AD203B41FA5}">
                      <a16:colId xmlns:a16="http://schemas.microsoft.com/office/drawing/2014/main" val="4082005747"/>
                    </a:ext>
                  </a:extLst>
                </a:gridCol>
                <a:gridCol w="9942286">
                  <a:extLst>
                    <a:ext uri="{9D8B030D-6E8A-4147-A177-3AD203B41FA5}">
                      <a16:colId xmlns:a16="http://schemas.microsoft.com/office/drawing/2014/main" val="543022197"/>
                    </a:ext>
                  </a:extLst>
                </a:gridCol>
              </a:tblGrid>
              <a:tr h="690437">
                <a:tc>
                  <a:txBody>
                    <a:bodyPr/>
                    <a:lstStyle/>
                    <a:p>
                      <a:r>
                        <a:rPr lang="en-GB" dirty="0" smtClean="0"/>
                        <a:t>Year One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Count in multiples</a:t>
                      </a:r>
                      <a:r>
                        <a:rPr lang="en-GB" baseline="0" dirty="0" smtClean="0"/>
                        <a:t> of 2, 5 and 10 (i.e. 2, 4, 6, 8)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1019929"/>
                  </a:ext>
                </a:extLst>
              </a:tr>
              <a:tr h="690437">
                <a:tc>
                  <a:txBody>
                    <a:bodyPr/>
                    <a:lstStyle/>
                    <a:p>
                      <a:r>
                        <a:rPr lang="en-GB" dirty="0" smtClean="0"/>
                        <a:t>Year Two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Recall and use</a:t>
                      </a:r>
                      <a:r>
                        <a:rPr lang="en-GB" baseline="0" dirty="0" smtClean="0"/>
                        <a:t> times table facts of 2, 5 and 10 (</a:t>
                      </a:r>
                      <a:r>
                        <a:rPr lang="en-GB" baseline="0" dirty="0" err="1" smtClean="0"/>
                        <a:t>i.e</a:t>
                      </a:r>
                      <a:r>
                        <a:rPr lang="en-GB" baseline="0" dirty="0" smtClean="0"/>
                        <a:t> 1 x 2 = 2 and 10 x 6 = 60)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5531347"/>
                  </a:ext>
                </a:extLst>
              </a:tr>
              <a:tr h="690437">
                <a:tc>
                  <a:txBody>
                    <a:bodyPr/>
                    <a:lstStyle/>
                    <a:p>
                      <a:r>
                        <a:rPr lang="en-GB" dirty="0" smtClean="0"/>
                        <a:t>Year Three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Recall and</a:t>
                      </a:r>
                      <a:r>
                        <a:rPr lang="en-GB" baseline="0" dirty="0" smtClean="0"/>
                        <a:t> use times table facts of 3, 4 and 8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7631950"/>
                  </a:ext>
                </a:extLst>
              </a:tr>
              <a:tr h="690437">
                <a:tc>
                  <a:txBody>
                    <a:bodyPr/>
                    <a:lstStyle/>
                    <a:p>
                      <a:r>
                        <a:rPr lang="en-GB" dirty="0" smtClean="0"/>
                        <a:t>Year Four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Recall and use times table facts of 6, 7,</a:t>
                      </a:r>
                      <a:r>
                        <a:rPr lang="en-GB" baseline="0" dirty="0" smtClean="0"/>
                        <a:t> 9, 11 and 12.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1071118"/>
                  </a:ext>
                </a:extLst>
              </a:tr>
              <a:tr h="690437">
                <a:tc>
                  <a:txBody>
                    <a:bodyPr/>
                    <a:lstStyle/>
                    <a:p>
                      <a:r>
                        <a:rPr lang="en-GB" dirty="0" smtClean="0"/>
                        <a:t>Year Five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Recall and use times table facts from</a:t>
                      </a:r>
                      <a:r>
                        <a:rPr lang="en-GB" baseline="0" dirty="0" smtClean="0"/>
                        <a:t> 1 up to 12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1172929"/>
                  </a:ext>
                </a:extLst>
              </a:tr>
              <a:tr h="690437">
                <a:tc>
                  <a:txBody>
                    <a:bodyPr/>
                    <a:lstStyle/>
                    <a:p>
                      <a:r>
                        <a:rPr lang="en-GB" dirty="0" smtClean="0"/>
                        <a:t>Year</a:t>
                      </a:r>
                      <a:r>
                        <a:rPr lang="en-GB" baseline="0" dirty="0" smtClean="0"/>
                        <a:t> Six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Recall and use times table facts from</a:t>
                      </a:r>
                      <a:r>
                        <a:rPr lang="en-GB" baseline="0" dirty="0" smtClean="0"/>
                        <a:t> 1 up to 12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78245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64117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 smtClean="0"/>
              <a:t>Why are times tables important?</a:t>
            </a:r>
            <a:endParaRPr lang="en-GB" sz="6000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33829" y="1932441"/>
            <a:ext cx="5143863" cy="4023360"/>
          </a:xfrm>
        </p:spPr>
        <p:txBody>
          <a:bodyPr>
            <a:normAutofit fontScale="92500" lnSpcReduction="20000"/>
          </a:bodyPr>
          <a:lstStyle/>
          <a:p>
            <a:r>
              <a:rPr lang="en-GB" sz="3200" dirty="0" smtClean="0"/>
              <a:t>Times Tables are in some ways a skill for life.</a:t>
            </a:r>
          </a:p>
          <a:p>
            <a:r>
              <a:rPr lang="en-GB" sz="3200" dirty="0" smtClean="0"/>
              <a:t>They underpin a large portion of the upper key stage two (year five and six) curriculum as well as key stage three and beyond.</a:t>
            </a:r>
          </a:p>
          <a:p>
            <a:r>
              <a:rPr lang="en-GB" sz="3200" dirty="0" smtClean="0"/>
              <a:t>There is research that shows understanding times tables is linked to educational achievement, particularly in STEM based subjects.</a:t>
            </a:r>
          </a:p>
        </p:txBody>
      </p:sp>
      <p:pic>
        <p:nvPicPr>
          <p:cNvPr id="3074" name="Picture 2" descr="Multiplication tab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343" y="1932441"/>
            <a:ext cx="5967554" cy="3118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69897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3852" y="-235911"/>
            <a:ext cx="10058400" cy="1450757"/>
          </a:xfrm>
        </p:spPr>
        <p:txBody>
          <a:bodyPr>
            <a:normAutofit/>
          </a:bodyPr>
          <a:lstStyle/>
          <a:p>
            <a:r>
              <a:rPr lang="en-GB" sz="7200" b="1" dirty="0" smtClean="0"/>
              <a:t>Multiplication Check (MTC)</a:t>
            </a:r>
            <a:endParaRPr lang="en-GB" sz="72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64" y="1113245"/>
            <a:ext cx="9222379" cy="564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8823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45737" y="0"/>
            <a:ext cx="11994606" cy="1450757"/>
          </a:xfrm>
        </p:spPr>
        <p:txBody>
          <a:bodyPr>
            <a:noAutofit/>
          </a:bodyPr>
          <a:lstStyle/>
          <a:p>
            <a:r>
              <a:rPr lang="en-GB" sz="5400" b="1" dirty="0" smtClean="0"/>
              <a:t>How do we teach times tables at </a:t>
            </a:r>
            <a:r>
              <a:rPr lang="en-GB" sz="5400" b="1" dirty="0" err="1" smtClean="0"/>
              <a:t>Heene</a:t>
            </a:r>
            <a:r>
              <a:rPr lang="en-GB" sz="5400" b="1" dirty="0" smtClean="0"/>
              <a:t>?</a:t>
            </a:r>
            <a:endParaRPr lang="en-GB" sz="5400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45737" y="1845734"/>
            <a:ext cx="5187406" cy="4023360"/>
          </a:xfrm>
        </p:spPr>
        <p:txBody>
          <a:bodyPr>
            <a:normAutofit fontScale="92500" lnSpcReduction="20000"/>
          </a:bodyPr>
          <a:lstStyle/>
          <a:p>
            <a:r>
              <a:rPr lang="en-GB" sz="3200" dirty="0" smtClean="0"/>
              <a:t>We use the National Centre for Excellence in Teaching Mathematics (NCETM) resources to support maths teaching. In years one and two we use a programme called Mastering Number to deliver arithmetic/fluency practice.</a:t>
            </a:r>
          </a:p>
          <a:p>
            <a:r>
              <a:rPr lang="en-GB" sz="3200" dirty="0" smtClean="0"/>
              <a:t>In key stage two, we use a counting stick approach for rote learning of tables.</a:t>
            </a:r>
          </a:p>
        </p:txBody>
      </p:sp>
      <p:pic>
        <p:nvPicPr>
          <p:cNvPr id="6146" name="Picture 2" descr="NCET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4412" y="1845734"/>
            <a:ext cx="5837646" cy="1505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86544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1223" y="394977"/>
            <a:ext cx="11994606" cy="1450757"/>
          </a:xfrm>
        </p:spPr>
        <p:txBody>
          <a:bodyPr>
            <a:noAutofit/>
          </a:bodyPr>
          <a:lstStyle/>
          <a:p>
            <a:r>
              <a:rPr lang="en-GB" sz="5400" b="1" dirty="0" smtClean="0"/>
              <a:t>What does the counting stick look like in practice?</a:t>
            </a:r>
            <a:endParaRPr lang="en-GB" sz="5400" b="1" dirty="0"/>
          </a:p>
        </p:txBody>
      </p:sp>
      <p:pic>
        <p:nvPicPr>
          <p:cNvPr id="5122" name="Picture 2" descr="4 times table with counting sti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699" y="1910116"/>
            <a:ext cx="7153254" cy="4023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4400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1223" y="394977"/>
            <a:ext cx="11994606" cy="1450757"/>
          </a:xfrm>
        </p:spPr>
        <p:txBody>
          <a:bodyPr>
            <a:noAutofit/>
          </a:bodyPr>
          <a:lstStyle/>
          <a:p>
            <a:r>
              <a:rPr lang="en-GB" sz="5400" b="1" dirty="0" smtClean="0"/>
              <a:t>Supporting maths learning at home</a:t>
            </a:r>
            <a:endParaRPr lang="en-GB" sz="5400" b="1" dirty="0"/>
          </a:p>
        </p:txBody>
      </p:sp>
      <p:sp>
        <p:nvSpPr>
          <p:cNvPr id="8" name="Content Placeholder 3"/>
          <p:cNvSpPr>
            <a:spLocks noGrp="1"/>
          </p:cNvSpPr>
          <p:nvPr>
            <p:ph idx="1"/>
          </p:nvPr>
        </p:nvSpPr>
        <p:spPr>
          <a:xfrm>
            <a:off x="371566" y="1845734"/>
            <a:ext cx="11196320" cy="4023360"/>
          </a:xfrm>
        </p:spPr>
        <p:txBody>
          <a:bodyPr>
            <a:normAutofit fontScale="92500"/>
          </a:bodyPr>
          <a:lstStyle/>
          <a:p>
            <a:r>
              <a:rPr lang="en-GB" sz="3200" dirty="0" smtClean="0"/>
              <a:t>- There are resources and more information about our maths curriculum on the school website.</a:t>
            </a:r>
          </a:p>
          <a:p>
            <a:r>
              <a:rPr lang="en-GB" sz="3200" dirty="0" smtClean="0"/>
              <a:t>- Daily practice, little and often can be very impactful. Five minutes in the morning, ten minutes after school, whatever works for you as parents</a:t>
            </a:r>
          </a:p>
          <a:p>
            <a:r>
              <a:rPr lang="en-GB" sz="3200" dirty="0" smtClean="0"/>
              <a:t>- ‘out and about’ – quick fire questions in supermarkets, journeys, </a:t>
            </a:r>
            <a:r>
              <a:rPr lang="en-GB" sz="3200" dirty="0" err="1" smtClean="0"/>
              <a:t>etc</a:t>
            </a:r>
            <a:endParaRPr lang="en-GB" sz="3200" dirty="0" smtClean="0"/>
          </a:p>
          <a:p>
            <a:r>
              <a:rPr lang="en-GB" sz="3200" dirty="0" smtClean="0"/>
              <a:t>- Screen time considerations however there are lots of useful apps (see next slide)</a:t>
            </a:r>
          </a:p>
        </p:txBody>
      </p:sp>
    </p:spTree>
    <p:extLst>
      <p:ext uri="{BB962C8B-B14F-4D97-AF65-F5344CB8AC3E}">
        <p14:creationId xmlns:p14="http://schemas.microsoft.com/office/powerpoint/2010/main" val="24844820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531223" y="394977"/>
            <a:ext cx="11994606" cy="1450757"/>
          </a:xfrm>
        </p:spPr>
        <p:txBody>
          <a:bodyPr>
            <a:noAutofit/>
          </a:bodyPr>
          <a:lstStyle/>
          <a:p>
            <a:r>
              <a:rPr lang="en-GB" sz="5400" b="1" dirty="0" smtClean="0"/>
              <a:t>Times Table Rockstars</a:t>
            </a:r>
            <a:endParaRPr lang="en-GB" sz="5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150" y="2048935"/>
            <a:ext cx="4609194" cy="25534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4330" y="2022326"/>
            <a:ext cx="6611401" cy="2580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6769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9679" y="2149021"/>
            <a:ext cx="5083005" cy="37437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461" y="2149022"/>
            <a:ext cx="5942993" cy="3743779"/>
          </a:xfrm>
          <a:prstGeom prst="rect">
            <a:avLst/>
          </a:prstGeom>
        </p:spPr>
      </p:pic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531223" y="394977"/>
            <a:ext cx="11994606" cy="1450757"/>
          </a:xfrm>
        </p:spPr>
        <p:txBody>
          <a:bodyPr>
            <a:noAutofit/>
          </a:bodyPr>
          <a:lstStyle/>
          <a:p>
            <a:r>
              <a:rPr lang="en-GB" sz="5400" b="1" dirty="0" smtClean="0"/>
              <a:t>Hit the Button</a:t>
            </a:r>
            <a:endParaRPr lang="en-GB" sz="5400" b="1" dirty="0"/>
          </a:p>
        </p:txBody>
      </p:sp>
    </p:spTree>
    <p:extLst>
      <p:ext uri="{BB962C8B-B14F-4D97-AF65-F5344CB8AC3E}">
        <p14:creationId xmlns:p14="http://schemas.microsoft.com/office/powerpoint/2010/main" val="4079351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531223" y="394977"/>
            <a:ext cx="11994606" cy="1450757"/>
          </a:xfrm>
        </p:spPr>
        <p:txBody>
          <a:bodyPr>
            <a:noAutofit/>
          </a:bodyPr>
          <a:lstStyle/>
          <a:p>
            <a:r>
              <a:rPr lang="en-GB" sz="5400" b="1" dirty="0" smtClean="0"/>
              <a:t>Times Tables</a:t>
            </a:r>
            <a:endParaRPr lang="en-GB" sz="5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223" y="2007960"/>
            <a:ext cx="7364548" cy="4170096"/>
          </a:xfrm>
          <a:prstGeom prst="rect">
            <a:avLst/>
          </a:prstGeom>
        </p:spPr>
      </p:pic>
      <p:pic>
        <p:nvPicPr>
          <p:cNvPr id="13314" name="Picture 2" descr="Timestables.co.u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603" y="5988172"/>
            <a:ext cx="5809797" cy="704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23480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531223" y="394977"/>
            <a:ext cx="11994606" cy="1450757"/>
          </a:xfrm>
        </p:spPr>
        <p:txBody>
          <a:bodyPr>
            <a:noAutofit/>
          </a:bodyPr>
          <a:lstStyle/>
          <a:p>
            <a:r>
              <a:rPr lang="en-GB" sz="5400" b="1" dirty="0" smtClean="0"/>
              <a:t>Study and revision books</a:t>
            </a:r>
            <a:endParaRPr lang="en-GB" sz="5400" b="1" dirty="0"/>
          </a:p>
        </p:txBody>
      </p:sp>
      <p:pic>
        <p:nvPicPr>
          <p:cNvPr id="1026" name="Picture 2" descr="KS2 Maths Study Book - Ages 7-11 (CGP KS2 Maths), 29.5 cm: Amazon.co.uk:  CGP Books, CGP Books: 9781847621849: 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0293"/>
            <a:ext cx="4085860" cy="4085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aths Made Easy: Beginner, Ages 8-9 (Key Stage 2) by Carol Vorderman |  Waterston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233" y="2051903"/>
            <a:ext cx="2889549" cy="4092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aths Age 5-6 (Letts Make It Easy): Amazon.co.uk: LETTS EDUCATIONAL:  9781843159148: Book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851" y="2048338"/>
            <a:ext cx="2893643" cy="4092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Maths on Target Year 3: Amazon.co.uk: Pearce, Stephen: 9781902214917: Book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4494" y="2051903"/>
            <a:ext cx="3238254" cy="4104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47647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531223" y="394977"/>
            <a:ext cx="11994606" cy="1450757"/>
          </a:xfrm>
        </p:spPr>
        <p:txBody>
          <a:bodyPr>
            <a:noAutofit/>
          </a:bodyPr>
          <a:lstStyle/>
          <a:p>
            <a:r>
              <a:rPr lang="en-GB" sz="5400" b="1" dirty="0" smtClean="0"/>
              <a:t>Reminders…</a:t>
            </a:r>
            <a:endParaRPr lang="en-GB" sz="5400" b="1" dirty="0"/>
          </a:p>
        </p:txBody>
      </p:sp>
      <p:sp>
        <p:nvSpPr>
          <p:cNvPr id="5" name="Content Placeholder 3"/>
          <p:cNvSpPr>
            <a:spLocks noGrp="1"/>
          </p:cNvSpPr>
          <p:nvPr>
            <p:ph idx="1"/>
          </p:nvPr>
        </p:nvSpPr>
        <p:spPr>
          <a:xfrm>
            <a:off x="371566" y="1845734"/>
            <a:ext cx="11196320" cy="4023360"/>
          </a:xfrm>
        </p:spPr>
        <p:txBody>
          <a:bodyPr>
            <a:normAutofit/>
          </a:bodyPr>
          <a:lstStyle/>
          <a:p>
            <a:r>
              <a:rPr lang="en-GB" sz="3200" dirty="0" smtClean="0"/>
              <a:t>- Be mindful of screen time.</a:t>
            </a:r>
          </a:p>
          <a:p>
            <a:r>
              <a:rPr lang="en-GB" sz="3200" dirty="0" smtClean="0"/>
              <a:t>- Speak with your child’s class teacher if you require further assistance</a:t>
            </a:r>
          </a:p>
          <a:p>
            <a:r>
              <a:rPr lang="en-GB" sz="3200" dirty="0" smtClean="0"/>
              <a:t>- Less is more, little and often</a:t>
            </a:r>
          </a:p>
        </p:txBody>
      </p:sp>
    </p:spTree>
    <p:extLst>
      <p:ext uri="{BB962C8B-B14F-4D97-AF65-F5344CB8AC3E}">
        <p14:creationId xmlns:p14="http://schemas.microsoft.com/office/powerpoint/2010/main" val="4051947754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175</TotalTime>
  <Words>430</Words>
  <Application>Microsoft Office PowerPoint</Application>
  <PresentationFormat>Widescreen</PresentationFormat>
  <Paragraphs>43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Calibri</vt:lpstr>
      <vt:lpstr>Calibri Light</vt:lpstr>
      <vt:lpstr>Retrospect</vt:lpstr>
      <vt:lpstr>PowerPoint Presentation</vt:lpstr>
      <vt:lpstr>PowerPoint Presentation</vt:lpstr>
      <vt:lpstr>Workshop aims</vt:lpstr>
      <vt:lpstr>National Expectations</vt:lpstr>
      <vt:lpstr>Why are times tables important?</vt:lpstr>
      <vt:lpstr>Multiplication Check (MTC)</vt:lpstr>
      <vt:lpstr>How do we teach times tables at Heene?</vt:lpstr>
      <vt:lpstr>What does the counting stick look like in practice?</vt:lpstr>
      <vt:lpstr>Supporting maths learning at home</vt:lpstr>
      <vt:lpstr>Times Table Rockstars</vt:lpstr>
      <vt:lpstr>Hit the Button</vt:lpstr>
      <vt:lpstr>Times Tables</vt:lpstr>
      <vt:lpstr>Study and revision books</vt:lpstr>
      <vt:lpstr>Reminders…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Sean Barrett</dc:creator>
  <cp:lastModifiedBy>Sean Barwell (HEE)</cp:lastModifiedBy>
  <cp:revision>32</cp:revision>
  <dcterms:created xsi:type="dcterms:W3CDTF">2026-01-09T12:58:58Z</dcterms:created>
  <dcterms:modified xsi:type="dcterms:W3CDTF">2026-02-11T19:37:09Z</dcterms:modified>
</cp:coreProperties>
</file>